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E8118-05B1-4AB1-8C28-8AD86DCCD80C}" v="35" dt="2020-06-24T06:57:46.922"/>
    <p1510:client id="{88DA878A-ADD4-4F03-9AB2-D4DF33E5AA21}" v="6" dt="2020-06-24T06:20:05.01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6" d="100"/>
          <a:sy n="26" d="100"/>
        </p:scale>
        <p:origin x="135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 akinosoglou" userId="8a0120990c7b39aa" providerId="LiveId" clId="{88AE8118-05B1-4AB1-8C28-8AD86DCCD80C}"/>
    <pc:docChg chg="custSel modSld">
      <pc:chgData name="karol akinosoglou" userId="8a0120990c7b39aa" providerId="LiveId" clId="{88AE8118-05B1-4AB1-8C28-8AD86DCCD80C}" dt="2020-06-24T06:58:06.016" v="39" actId="20577"/>
      <pc:docMkLst>
        <pc:docMk/>
      </pc:docMkLst>
      <pc:sldChg chg="delSp modSp mod delAnim modAnim">
        <pc:chgData name="karol akinosoglou" userId="8a0120990c7b39aa" providerId="LiveId" clId="{88AE8118-05B1-4AB1-8C28-8AD86DCCD80C}" dt="2020-06-24T06:58:06.016" v="39" actId="20577"/>
        <pc:sldMkLst>
          <pc:docMk/>
          <pc:sldMk cId="1125118062" sldId="256"/>
        </pc:sldMkLst>
        <pc:spChg chg="mod">
          <ac:chgData name="karol akinosoglou" userId="8a0120990c7b39aa" providerId="LiveId" clId="{88AE8118-05B1-4AB1-8C28-8AD86DCCD80C}" dt="2020-06-24T06:57:34.626" v="12" actId="20577"/>
          <ac:spMkLst>
            <pc:docMk/>
            <pc:sldMk cId="1125118062" sldId="256"/>
            <ac:spMk id="5" creationId="{00000000-0000-0000-0000-000000000000}"/>
          </ac:spMkLst>
        </pc:spChg>
        <pc:spChg chg="mod">
          <ac:chgData name="karol akinosoglou" userId="8a0120990c7b39aa" providerId="LiveId" clId="{88AE8118-05B1-4AB1-8C28-8AD86DCCD80C}" dt="2020-06-24T06:58:06.016" v="39" actId="20577"/>
          <ac:spMkLst>
            <pc:docMk/>
            <pc:sldMk cId="1125118062" sldId="256"/>
            <ac:spMk id="6" creationId="{00000000-0000-0000-0000-000000000000}"/>
          </ac:spMkLst>
        </pc:spChg>
        <pc:spChg chg="mod">
          <ac:chgData name="karol akinosoglou" userId="8a0120990c7b39aa" providerId="LiveId" clId="{88AE8118-05B1-4AB1-8C28-8AD86DCCD80C}" dt="2020-06-24T06:57:46.922" v="36" actId="1035"/>
          <ac:spMkLst>
            <pc:docMk/>
            <pc:sldMk cId="1125118062" sldId="256"/>
            <ac:spMk id="11" creationId="{00000000-0000-0000-0000-000000000000}"/>
          </ac:spMkLst>
        </pc:spChg>
        <pc:picChg chg="del">
          <ac:chgData name="karol akinosoglou" userId="8a0120990c7b39aa" providerId="LiveId" clId="{88AE8118-05B1-4AB1-8C28-8AD86DCCD80C}" dt="2020-06-24T06:28:39.562" v="0" actId="478"/>
          <ac:picMkLst>
            <pc:docMk/>
            <pc:sldMk cId="1125118062" sldId="256"/>
            <ac:picMk id="10" creationId="{F2473C71-2EA5-4458-9459-DAF7991A2128}"/>
          </ac:picMkLst>
        </pc:picChg>
        <pc:picChg chg="del">
          <ac:chgData name="karol akinosoglou" userId="8a0120990c7b39aa" providerId="LiveId" clId="{88AE8118-05B1-4AB1-8C28-8AD86DCCD80C}" dt="2020-06-24T06:30:40.419" v="1" actId="478"/>
          <ac:picMkLst>
            <pc:docMk/>
            <pc:sldMk cId="1125118062" sldId="256"/>
            <ac:picMk id="13" creationId="{90B99D2F-C7DA-4B07-838F-F3A68524E630}"/>
          </ac:picMkLst>
        </pc:picChg>
        <pc:picChg chg="del">
          <ac:chgData name="karol akinosoglou" userId="8a0120990c7b39aa" providerId="LiveId" clId="{88AE8118-05B1-4AB1-8C28-8AD86DCCD80C}" dt="2020-06-24T06:37:17.396" v="2" actId="478"/>
          <ac:picMkLst>
            <pc:docMk/>
            <pc:sldMk cId="1125118062" sldId="256"/>
            <ac:picMk id="15" creationId="{6B81A424-CD88-4EF3-87FD-AA70AB3FBC9A}"/>
          </ac:picMkLst>
        </pc:picChg>
        <pc:picChg chg="del">
          <ac:chgData name="karol akinosoglou" userId="8a0120990c7b39aa" providerId="LiveId" clId="{88AE8118-05B1-4AB1-8C28-8AD86DCCD80C}" dt="2020-06-24T06:38:59.981" v="3" actId="478"/>
          <ac:picMkLst>
            <pc:docMk/>
            <pc:sldMk cId="1125118062" sldId="256"/>
            <ac:picMk id="17" creationId="{5B3B041F-98A3-4E39-B466-506C15AE0733}"/>
          </ac:picMkLst>
        </pc:picChg>
        <pc:picChg chg="del">
          <ac:chgData name="karol akinosoglou" userId="8a0120990c7b39aa" providerId="LiveId" clId="{88AE8118-05B1-4AB1-8C28-8AD86DCCD80C}" dt="2020-06-24T06:42:08.455" v="4" actId="478"/>
          <ac:picMkLst>
            <pc:docMk/>
            <pc:sldMk cId="1125118062" sldId="256"/>
            <ac:picMk id="18" creationId="{85887C8A-7992-47D7-BC25-B4C0267B5F2F}"/>
          </ac:picMkLst>
        </pc:picChg>
        <pc:picChg chg="del">
          <ac:chgData name="karol akinosoglou" userId="8a0120990c7b39aa" providerId="LiveId" clId="{88AE8118-05B1-4AB1-8C28-8AD86DCCD80C}" dt="2020-06-24T06:42:53.544" v="5" actId="478"/>
          <ac:picMkLst>
            <pc:docMk/>
            <pc:sldMk cId="1125118062" sldId="256"/>
            <ac:picMk id="19" creationId="{E392186E-A705-47C0-8E65-13A060FE727E}"/>
          </ac:picMkLst>
        </pc:picChg>
        <pc:picChg chg="del">
          <ac:chgData name="karol akinosoglou" userId="8a0120990c7b39aa" providerId="LiveId" clId="{88AE8118-05B1-4AB1-8C28-8AD86DCCD80C}" dt="2020-06-24T06:43:30.946" v="6" actId="478"/>
          <ac:picMkLst>
            <pc:docMk/>
            <pc:sldMk cId="1125118062" sldId="256"/>
            <ac:picMk id="20" creationId="{57544A37-14F0-4553-8F35-712BC4476ED9}"/>
          </ac:picMkLst>
        </pc:picChg>
        <pc:picChg chg="del">
          <ac:chgData name="karol akinosoglou" userId="8a0120990c7b39aa" providerId="LiveId" clId="{88AE8118-05B1-4AB1-8C28-8AD86DCCD80C}" dt="2020-06-24T06:44:28.764" v="7" actId="478"/>
          <ac:picMkLst>
            <pc:docMk/>
            <pc:sldMk cId="1125118062" sldId="256"/>
            <ac:picMk id="21" creationId="{AE07D89F-2743-45DC-8D36-58807CE493A3}"/>
          </ac:picMkLst>
        </pc:picChg>
        <pc:picChg chg="del">
          <ac:chgData name="karol akinosoglou" userId="8a0120990c7b39aa" providerId="LiveId" clId="{88AE8118-05B1-4AB1-8C28-8AD86DCCD80C}" dt="2020-06-24T06:44:38.412" v="8" actId="478"/>
          <ac:picMkLst>
            <pc:docMk/>
            <pc:sldMk cId="1125118062" sldId="256"/>
            <ac:picMk id="22" creationId="{7E4F9662-0F7B-40DC-A990-6CA9CF05961D}"/>
          </ac:picMkLst>
        </pc:picChg>
        <pc:picChg chg="mod">
          <ac:chgData name="karol akinosoglou" userId="8a0120990c7b39aa" providerId="LiveId" clId="{88AE8118-05B1-4AB1-8C28-8AD86DCCD80C}" dt="2020-06-24T06:51:46.482" v="9" actId="1076"/>
          <ac:picMkLst>
            <pc:docMk/>
            <pc:sldMk cId="1125118062" sldId="256"/>
            <ac:picMk id="23" creationId="{3B59E42F-F470-477F-8AC6-AAFBF617F84B}"/>
          </ac:picMkLst>
        </pc:picChg>
      </pc:sldChg>
    </pc:docChg>
  </pc:docChgLst>
  <pc:docChgLst>
    <pc:chgData name="karol akinosoglou" userId="8a0120990c7b39aa" providerId="LiveId" clId="{76E6D98C-C9E7-41F0-8CE3-5F3CFC3B5871}"/>
    <pc:docChg chg="undo custSel modSld">
      <pc:chgData name="karol akinosoglou" userId="8a0120990c7b39aa" providerId="LiveId" clId="{76E6D98C-C9E7-41F0-8CE3-5F3CFC3B5871}" dt="2020-06-22T08:34:34.913" v="398" actId="1076"/>
      <pc:docMkLst>
        <pc:docMk/>
      </pc:docMkLst>
      <pc:sldChg chg="addSp modSp mod">
        <pc:chgData name="karol akinosoglou" userId="8a0120990c7b39aa" providerId="LiveId" clId="{76E6D98C-C9E7-41F0-8CE3-5F3CFC3B5871}" dt="2020-06-22T08:34:34.913" v="398" actId="1076"/>
        <pc:sldMkLst>
          <pc:docMk/>
          <pc:sldMk cId="1125118062" sldId="256"/>
        </pc:sldMkLst>
        <pc:spChg chg="mod">
          <ac:chgData name="karol akinosoglou" userId="8a0120990c7b39aa" providerId="LiveId" clId="{76E6D98C-C9E7-41F0-8CE3-5F3CFC3B5871}" dt="2020-06-22T08:32:33.880" v="387" actId="1076"/>
          <ac:spMkLst>
            <pc:docMk/>
            <pc:sldMk cId="1125118062" sldId="256"/>
            <ac:spMk id="5" creationId="{00000000-0000-0000-0000-000000000000}"/>
          </ac:spMkLst>
        </pc:spChg>
        <pc:spChg chg="mod">
          <ac:chgData name="karol akinosoglou" userId="8a0120990c7b39aa" providerId="LiveId" clId="{76E6D98C-C9E7-41F0-8CE3-5F3CFC3B5871}" dt="2020-06-22T08:32:36.149" v="388" actId="1076"/>
          <ac:spMkLst>
            <pc:docMk/>
            <pc:sldMk cId="1125118062" sldId="256"/>
            <ac:spMk id="6" creationId="{00000000-0000-0000-0000-000000000000}"/>
          </ac:spMkLst>
        </pc:spChg>
        <pc:spChg chg="mod">
          <ac:chgData name="karol akinosoglou" userId="8a0120990c7b39aa" providerId="LiveId" clId="{76E6D98C-C9E7-41F0-8CE3-5F3CFC3B5871}" dt="2020-06-22T08:08:23.289" v="96" actId="1076"/>
          <ac:spMkLst>
            <pc:docMk/>
            <pc:sldMk cId="1125118062" sldId="256"/>
            <ac:spMk id="7" creationId="{00000000-0000-0000-0000-000000000000}"/>
          </ac:spMkLst>
        </pc:spChg>
        <pc:spChg chg="mod">
          <ac:chgData name="karol akinosoglou" userId="8a0120990c7b39aa" providerId="LiveId" clId="{76E6D98C-C9E7-41F0-8CE3-5F3CFC3B5871}" dt="2020-06-22T08:11:27.077" v="219" actId="1076"/>
          <ac:spMkLst>
            <pc:docMk/>
            <pc:sldMk cId="1125118062" sldId="256"/>
            <ac:spMk id="9" creationId="{00000000-0000-0000-0000-000000000000}"/>
          </ac:spMkLst>
        </pc:spChg>
        <pc:spChg chg="mod">
          <ac:chgData name="karol akinosoglou" userId="8a0120990c7b39aa" providerId="LiveId" clId="{76E6D98C-C9E7-41F0-8CE3-5F3CFC3B5871}" dt="2020-06-22T08:32:39.947" v="389" actId="1076"/>
          <ac:spMkLst>
            <pc:docMk/>
            <pc:sldMk cId="1125118062" sldId="256"/>
            <ac:spMk id="11" creationId="{00000000-0000-0000-0000-000000000000}"/>
          </ac:spMkLst>
        </pc:spChg>
        <pc:spChg chg="mod">
          <ac:chgData name="karol akinosoglou" userId="8a0120990c7b39aa" providerId="LiveId" clId="{76E6D98C-C9E7-41F0-8CE3-5F3CFC3B5871}" dt="2020-06-22T08:34:34.913" v="398" actId="1076"/>
          <ac:spMkLst>
            <pc:docMk/>
            <pc:sldMk cId="1125118062" sldId="256"/>
            <ac:spMk id="12" creationId="{00000000-0000-0000-0000-000000000000}"/>
          </ac:spMkLst>
        </pc:spChg>
        <pc:graphicFrameChg chg="add mod modGraphic">
          <ac:chgData name="karol akinosoglou" userId="8a0120990c7b39aa" providerId="LiveId" clId="{76E6D98C-C9E7-41F0-8CE3-5F3CFC3B5871}" dt="2020-06-22T08:29:26.449" v="376" actId="14100"/>
          <ac:graphicFrameMkLst>
            <pc:docMk/>
            <pc:sldMk cId="1125118062" sldId="256"/>
            <ac:graphicFrameMk id="4" creationId="{1C311B10-995D-4384-BA79-789560DFFE5D}"/>
          </ac:graphicFrameMkLst>
        </pc:graphicFrameChg>
        <pc:picChg chg="add mod">
          <ac:chgData name="karol akinosoglou" userId="8a0120990c7b39aa" providerId="LiveId" clId="{76E6D98C-C9E7-41F0-8CE3-5F3CFC3B5871}" dt="2020-06-22T08:34:31.537" v="397" actId="14100"/>
          <ac:picMkLst>
            <pc:docMk/>
            <pc:sldMk cId="1125118062" sldId="256"/>
            <ac:picMk id="8" creationId="{B17D6744-7CE6-405A-8B1F-3F31CB712C54}"/>
          </ac:picMkLst>
        </pc:picChg>
      </pc:sldChg>
    </pc:docChg>
  </pc:docChgLst>
  <pc:docChgLst>
    <pc:chgData name="karol akinosoglou" userId="8a0120990c7b39aa" providerId="LiveId" clId="{88DA878A-ADD4-4F03-9AB2-D4DF33E5AA21}"/>
    <pc:docChg chg="modSld">
      <pc:chgData name="karol akinosoglou" userId="8a0120990c7b39aa" providerId="LiveId" clId="{88DA878A-ADD4-4F03-9AB2-D4DF33E5AA21}" dt="2020-06-24T06:21:19.714" v="8" actId="20577"/>
      <pc:docMkLst>
        <pc:docMk/>
      </pc:docMkLst>
      <pc:sldChg chg="modSp mod">
        <pc:chgData name="karol akinosoglou" userId="8a0120990c7b39aa" providerId="LiveId" clId="{88DA878A-ADD4-4F03-9AB2-D4DF33E5AA21}" dt="2020-06-24T06:21:19.714" v="8" actId="20577"/>
        <pc:sldMkLst>
          <pc:docMk/>
          <pc:sldMk cId="1125118062" sldId="256"/>
        </pc:sldMkLst>
        <pc:spChg chg="mod">
          <ac:chgData name="karol akinosoglou" userId="8a0120990c7b39aa" providerId="LiveId" clId="{88DA878A-ADD4-4F03-9AB2-D4DF33E5AA21}" dt="2020-06-24T06:21:19.714" v="8" actId="20577"/>
          <ac:spMkLst>
            <pc:docMk/>
            <pc:sldMk cId="1125118062" sldId="256"/>
            <ac:spMk id="5" creationId="{00000000-0000-0000-0000-000000000000}"/>
          </ac:spMkLst>
        </pc:spChg>
        <pc:spChg chg="mod">
          <ac:chgData name="karol akinosoglou" userId="8a0120990c7b39aa" providerId="LiveId" clId="{88DA878A-ADD4-4F03-9AB2-D4DF33E5AA21}" dt="2020-06-24T06:20:04.994" v="5" actId="1038"/>
          <ac:spMkLst>
            <pc:docMk/>
            <pc:sldMk cId="1125118062" sldId="256"/>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1725952" y="3653089"/>
            <a:ext cx="13361648" cy="2410082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lnSpc>
                <a:spcPct val="150000"/>
              </a:lnSpc>
              <a:spcBef>
                <a:spcPct val="0"/>
              </a:spcBef>
              <a:spcAft>
                <a:spcPct val="0"/>
              </a:spcAft>
            </a:pPr>
            <a:r>
              <a:rPr lang="en-US" altLang="en-US" sz="4000" b="1" dirty="0">
                <a:solidFill>
                  <a:srgbClr val="E72240"/>
                </a:solidFill>
              </a:rPr>
              <a:t>Introduction</a:t>
            </a:r>
          </a:p>
          <a:p>
            <a:pPr algn="just" defTabSz="525571" eaLnBrk="0" fontAlgn="base" hangingPunct="0">
              <a:lnSpc>
                <a:spcPct val="150000"/>
              </a:lnSpc>
              <a:spcBef>
                <a:spcPct val="0"/>
              </a:spcBef>
              <a:spcAft>
                <a:spcPct val="0"/>
              </a:spcAft>
            </a:pPr>
            <a:r>
              <a:rPr lang="en-GB" sz="4000" dirty="0"/>
              <a:t>HIV testing for individuals presenting with indicator conditions (ICs) including AIDS-defining conditions (ADCs) is explicitly recommended by European guidelines. We aimed to review specialty guidelines in Greece and assess if HIV was discussed and testing recommended</a:t>
            </a:r>
            <a:endParaRPr lang="en-US" altLang="en-US" sz="4000" dirty="0"/>
          </a:p>
        </p:txBody>
      </p:sp>
      <p:sp>
        <p:nvSpPr>
          <p:cNvPr id="6" name="Text Box 4"/>
          <p:cNvSpPr txBox="1">
            <a:spLocks noChangeArrowheads="1"/>
          </p:cNvSpPr>
          <p:nvPr/>
        </p:nvSpPr>
        <p:spPr bwMode="auto">
          <a:xfrm>
            <a:off x="1725952" y="9218799"/>
            <a:ext cx="13361648" cy="1064356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lnSpc>
                <a:spcPct val="150000"/>
              </a:lnSpc>
              <a:spcBef>
                <a:spcPct val="0"/>
              </a:spcBef>
              <a:spcAft>
                <a:spcPct val="0"/>
              </a:spcAft>
            </a:pPr>
            <a:r>
              <a:rPr lang="en-US" altLang="en-US" sz="4000" b="1" dirty="0">
                <a:solidFill>
                  <a:srgbClr val="E72240"/>
                </a:solidFill>
              </a:rPr>
              <a:t>Methods</a:t>
            </a:r>
          </a:p>
          <a:p>
            <a:pPr>
              <a:lnSpc>
                <a:spcPct val="150000"/>
              </a:lnSpc>
            </a:pPr>
            <a:r>
              <a:rPr lang="en-GB" sz="4000" dirty="0"/>
              <a:t>We reviewed European HIV testing guidelines to produce a list of 25 ADCs and 48 ICs. Websites of specialist societies, the National Public Health Organization / Ministry of Health, and Google searches were utilized to identify Greek guidelines for these conditions </a:t>
            </a:r>
            <a:endParaRPr lang="en-US" sz="4000" dirty="0"/>
          </a:p>
        </p:txBody>
      </p:sp>
      <p:sp>
        <p:nvSpPr>
          <p:cNvPr id="7" name="Text Box 5"/>
          <p:cNvSpPr txBox="1">
            <a:spLocks noChangeArrowheads="1"/>
          </p:cNvSpPr>
          <p:nvPr/>
        </p:nvSpPr>
        <p:spPr bwMode="auto">
          <a:xfrm>
            <a:off x="1790543" y="616209"/>
            <a:ext cx="41017372"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GB" sz="4800" b="1" dirty="0">
                <a:solidFill>
                  <a:schemeClr val="bg1"/>
                </a:solidFill>
              </a:rPr>
              <a:t>Assessment of HIV testing recommendations in Greek specialty guidelines:  A missed opportunity and room for improvement for recommending testing</a:t>
            </a:r>
            <a:endParaRPr lang="en-US" sz="4800" dirty="0">
              <a:solidFill>
                <a:schemeClr val="bg1"/>
              </a:solidFill>
            </a:endParaRPr>
          </a:p>
        </p:txBody>
      </p:sp>
      <p:sp>
        <p:nvSpPr>
          <p:cNvPr id="9" name="Text Box 7"/>
          <p:cNvSpPr txBox="1">
            <a:spLocks noChangeArrowheads="1"/>
          </p:cNvSpPr>
          <p:nvPr/>
        </p:nvSpPr>
        <p:spPr bwMode="auto">
          <a:xfrm>
            <a:off x="1725952" y="1647678"/>
            <a:ext cx="39351858"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GB" sz="4400" dirty="0">
                <a:solidFill>
                  <a:schemeClr val="bg1"/>
                </a:solidFill>
              </a:rPr>
              <a:t>Karolina Akinosoglou</a:t>
            </a:r>
            <a:r>
              <a:rPr lang="en-GB" sz="4400" baseline="30000" dirty="0">
                <a:solidFill>
                  <a:schemeClr val="bg1"/>
                </a:solidFill>
              </a:rPr>
              <a:t>1†</a:t>
            </a:r>
            <a:r>
              <a:rPr lang="en-GB" sz="4400" dirty="0">
                <a:solidFill>
                  <a:schemeClr val="bg1"/>
                </a:solidFill>
              </a:rPr>
              <a:t>, </a:t>
            </a:r>
            <a:r>
              <a:rPr lang="en-GB" sz="4400" dirty="0" err="1">
                <a:solidFill>
                  <a:schemeClr val="bg1"/>
                </a:solidFill>
              </a:rPr>
              <a:t>Evangellia</a:t>
            </a:r>
            <a:r>
              <a:rPr lang="en-GB" sz="4400" dirty="0">
                <a:solidFill>
                  <a:schemeClr val="bg1"/>
                </a:solidFill>
              </a:rPr>
              <a:t>-Georgia Kostaki</a:t>
            </a:r>
            <a:r>
              <a:rPr lang="en-GB" sz="4400" baseline="30000" dirty="0">
                <a:solidFill>
                  <a:schemeClr val="bg1"/>
                </a:solidFill>
              </a:rPr>
              <a:t>2†</a:t>
            </a:r>
            <a:r>
              <a:rPr lang="en-GB" sz="4400" dirty="0">
                <a:solidFill>
                  <a:schemeClr val="bg1"/>
                </a:solidFill>
              </a:rPr>
              <a:t>, </a:t>
            </a:r>
            <a:r>
              <a:rPr lang="en-GB" sz="4400" dirty="0" err="1">
                <a:solidFill>
                  <a:schemeClr val="bg1"/>
                </a:solidFill>
              </a:rPr>
              <a:t>Dimitrios</a:t>
            </a:r>
            <a:r>
              <a:rPr lang="en-GB" sz="4400" dirty="0">
                <a:solidFill>
                  <a:schemeClr val="bg1"/>
                </a:solidFill>
              </a:rPr>
              <a:t> Paraskevis</a:t>
            </a:r>
            <a:r>
              <a:rPr lang="en-GB" sz="4400" baseline="30000" dirty="0">
                <a:solidFill>
                  <a:schemeClr val="bg1"/>
                </a:solidFill>
              </a:rPr>
              <a:t>2</a:t>
            </a:r>
            <a:r>
              <a:rPr lang="en-GB" sz="4400" dirty="0">
                <a:solidFill>
                  <a:schemeClr val="bg1"/>
                </a:solidFill>
              </a:rPr>
              <a:t> &amp; </a:t>
            </a:r>
            <a:r>
              <a:rPr lang="en-GB" sz="4400" dirty="0" err="1">
                <a:solidFill>
                  <a:schemeClr val="bg1"/>
                </a:solidFill>
              </a:rPr>
              <a:t>Charalambos</a:t>
            </a:r>
            <a:r>
              <a:rPr lang="en-GB" sz="4400" dirty="0">
                <a:solidFill>
                  <a:schemeClr val="bg1"/>
                </a:solidFill>
              </a:rPr>
              <a:t> Gogos</a:t>
            </a:r>
            <a:r>
              <a:rPr lang="en-GB" sz="4400" baseline="30000" dirty="0">
                <a:solidFill>
                  <a:schemeClr val="bg1"/>
                </a:solidFill>
              </a:rPr>
              <a:t>1</a:t>
            </a:r>
            <a:endParaRPr lang="en-US" sz="4400" dirty="0">
              <a:solidFill>
                <a:schemeClr val="bg1"/>
              </a:solidFill>
            </a:endParaRPr>
          </a:p>
          <a:p>
            <a:pPr algn="ctr"/>
            <a:r>
              <a:rPr lang="en-GB" sz="4400" dirty="0">
                <a:solidFill>
                  <a:schemeClr val="bg1"/>
                </a:solidFill>
              </a:rPr>
              <a:t> </a:t>
            </a:r>
            <a:r>
              <a:rPr lang="en-GB" sz="2800" baseline="30000" dirty="0">
                <a:solidFill>
                  <a:schemeClr val="bg1"/>
                </a:solidFill>
              </a:rPr>
              <a:t>1</a:t>
            </a:r>
            <a:r>
              <a:rPr lang="en-GB" sz="2800" dirty="0">
                <a:solidFill>
                  <a:schemeClr val="bg1"/>
                </a:solidFill>
              </a:rPr>
              <a:t> University Hospital of Patras, Dept of Internal Medicine and Infectious Diseases </a:t>
            </a:r>
            <a:r>
              <a:rPr lang="en-GB" sz="2800" baseline="30000" dirty="0">
                <a:solidFill>
                  <a:schemeClr val="bg1"/>
                </a:solidFill>
              </a:rPr>
              <a:t>2</a:t>
            </a:r>
            <a:r>
              <a:rPr lang="en-GB" sz="2800" dirty="0">
                <a:solidFill>
                  <a:schemeClr val="bg1"/>
                </a:solidFill>
              </a:rPr>
              <a:t> National and </a:t>
            </a:r>
            <a:r>
              <a:rPr lang="en-GB" sz="2800" dirty="0" err="1">
                <a:solidFill>
                  <a:schemeClr val="bg1"/>
                </a:solidFill>
              </a:rPr>
              <a:t>Kapodistrian</a:t>
            </a:r>
            <a:r>
              <a:rPr lang="en-GB" sz="2800" dirty="0">
                <a:solidFill>
                  <a:schemeClr val="bg1"/>
                </a:solidFill>
              </a:rPr>
              <a:t> University of Athens, Medical School, Department of Hygiene, Epidemiology and Medical Statistics, </a:t>
            </a:r>
            <a:r>
              <a:rPr lang="en-GB" sz="2800" baseline="30000" dirty="0">
                <a:solidFill>
                  <a:schemeClr val="bg1"/>
                </a:solidFill>
              </a:rPr>
              <a:t>†</a:t>
            </a:r>
            <a:r>
              <a:rPr lang="en-GB" sz="2800" dirty="0">
                <a:solidFill>
                  <a:schemeClr val="bg1"/>
                </a:solidFill>
              </a:rPr>
              <a:t>These authors equally contributed to this work </a:t>
            </a:r>
            <a:endParaRPr lang="en-US" sz="2800" dirty="0">
              <a:solidFill>
                <a:schemeClr val="bg1"/>
              </a:solidFill>
            </a:endParaRPr>
          </a:p>
          <a:p>
            <a:pPr algn="ctr" defTabSz="525571" eaLnBrk="0" fontAlgn="base" hangingPunct="0">
              <a:spcBef>
                <a:spcPct val="0"/>
              </a:spcBef>
              <a:spcAft>
                <a:spcPct val="0"/>
              </a:spcAft>
            </a:pPr>
            <a:endParaRPr lang="en-US" altLang="en-US" sz="2400" dirty="0">
              <a:solidFill>
                <a:schemeClr val="bg1"/>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1824459" y="15181930"/>
            <a:ext cx="13599653" cy="2445729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lnSpc>
                <a:spcPct val="150000"/>
              </a:lnSpc>
              <a:spcBef>
                <a:spcPct val="0"/>
              </a:spcBef>
              <a:spcAft>
                <a:spcPct val="0"/>
              </a:spcAft>
            </a:pPr>
            <a:r>
              <a:rPr lang="en-US" altLang="en-US" sz="4000" b="1" dirty="0">
                <a:solidFill>
                  <a:srgbClr val="E72240"/>
                </a:solidFill>
              </a:rPr>
              <a:t>Results</a:t>
            </a:r>
          </a:p>
          <a:p>
            <a:pPr>
              <a:lnSpc>
                <a:spcPct val="150000"/>
              </a:lnSpc>
            </a:pPr>
            <a:r>
              <a:rPr lang="en-GB" sz="4000" dirty="0"/>
              <a:t>We identified guidelines for 11 of 25 (44%) ADCs and 30 of 48 (63%) ICs. Fourteen out of 25 ADCs and 18 of ICs had no Greek guidelines available. In total, 47 guidelines were reviewed (range 1–6 per condition); 11 (23%) for ADCs and 36 (77%) for ICs. Association with HIV was discussed in 7 of 11 (64%) ADC and 8 of 36 IC guidelines (22%), whereas HIV testing was appropriately recommended in two of 11 ADC (18%) and 10 of 36 IC guidelines (28%). Significant differences were found for the distribution of recommendation to test in both types of condition (ADCs or ICs), with ICs having higher percentage of non-recommendation (50%, p&lt;0.05).There was no association between source of guideline or year of publication and recommendation to test (p=0.54 and p=0.07, respectively).</a:t>
            </a:r>
            <a:endParaRPr lang="en-US" sz="4000" dirty="0"/>
          </a:p>
        </p:txBody>
      </p:sp>
      <p:sp>
        <p:nvSpPr>
          <p:cNvPr id="12" name="Text Box 4"/>
          <p:cNvSpPr txBox="1">
            <a:spLocks noChangeArrowheads="1"/>
          </p:cNvSpPr>
          <p:nvPr/>
        </p:nvSpPr>
        <p:spPr bwMode="auto">
          <a:xfrm>
            <a:off x="33147000" y="18585987"/>
            <a:ext cx="8898276" cy="2337845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lnSpc>
                <a:spcPct val="150000"/>
              </a:lnSpc>
              <a:spcBef>
                <a:spcPct val="0"/>
              </a:spcBef>
              <a:spcAft>
                <a:spcPct val="0"/>
              </a:spcAft>
            </a:pPr>
            <a:r>
              <a:rPr lang="en-US" altLang="en-US" sz="4000" b="1" dirty="0">
                <a:solidFill>
                  <a:srgbClr val="E72240"/>
                </a:solidFill>
              </a:rPr>
              <a:t>Conclusion</a:t>
            </a:r>
          </a:p>
          <a:p>
            <a:pPr>
              <a:lnSpc>
                <a:spcPct val="150000"/>
              </a:lnSpc>
            </a:pPr>
            <a:r>
              <a:rPr lang="en-GB" sz="4000" dirty="0"/>
              <a:t>The majority of guidelines for ICs and ADs do not recommend testing. Specialists managing most ICs and ADCs may be unaware of the actual prevalence of undiagnosed HIV infection among their patients, or the respective recommendations produced by HIV societies.</a:t>
            </a:r>
            <a:endParaRPr lang="en-US" sz="4000" dirty="0"/>
          </a:p>
        </p:txBody>
      </p:sp>
      <p:graphicFrame>
        <p:nvGraphicFramePr>
          <p:cNvPr id="4" name="Πίνακας 3">
            <a:extLst>
              <a:ext uri="{FF2B5EF4-FFF2-40B4-BE49-F238E27FC236}">
                <a16:creationId xmlns:a16="http://schemas.microsoft.com/office/drawing/2014/main" id="{1C311B10-995D-4384-BA79-789560DFFE5D}"/>
              </a:ext>
            </a:extLst>
          </p:cNvPr>
          <p:cNvGraphicFramePr>
            <a:graphicFrameLocks noGrp="1"/>
          </p:cNvGraphicFramePr>
          <p:nvPr>
            <p:extLst>
              <p:ext uri="{D42A27DB-BD31-4B8C-83A1-F6EECF244321}">
                <p14:modId xmlns:p14="http://schemas.microsoft.com/office/powerpoint/2010/main" val="1797580684"/>
              </p:ext>
            </p:extLst>
          </p:nvPr>
        </p:nvGraphicFramePr>
        <p:xfrm>
          <a:off x="15826469" y="3787158"/>
          <a:ext cx="26218807" cy="14118706"/>
        </p:xfrm>
        <a:graphic>
          <a:graphicData uri="http://schemas.openxmlformats.org/drawingml/2006/table">
            <a:tbl>
              <a:tblPr firstRow="1" firstCol="1" bandRow="1">
                <a:tableStyleId>{5C22544A-7EE6-4342-B048-85BDC9FD1C3A}</a:tableStyleId>
              </a:tblPr>
              <a:tblGrid>
                <a:gridCol w="8337748">
                  <a:extLst>
                    <a:ext uri="{9D8B030D-6E8A-4147-A177-3AD203B41FA5}">
                      <a16:colId xmlns:a16="http://schemas.microsoft.com/office/drawing/2014/main" val="3423881025"/>
                    </a:ext>
                  </a:extLst>
                </a:gridCol>
                <a:gridCol w="5290013">
                  <a:extLst>
                    <a:ext uri="{9D8B030D-6E8A-4147-A177-3AD203B41FA5}">
                      <a16:colId xmlns:a16="http://schemas.microsoft.com/office/drawing/2014/main" val="4061611244"/>
                    </a:ext>
                  </a:extLst>
                </a:gridCol>
                <a:gridCol w="3917272">
                  <a:extLst>
                    <a:ext uri="{9D8B030D-6E8A-4147-A177-3AD203B41FA5}">
                      <a16:colId xmlns:a16="http://schemas.microsoft.com/office/drawing/2014/main" val="1331023634"/>
                    </a:ext>
                  </a:extLst>
                </a:gridCol>
                <a:gridCol w="5305493">
                  <a:extLst>
                    <a:ext uri="{9D8B030D-6E8A-4147-A177-3AD203B41FA5}">
                      <a16:colId xmlns:a16="http://schemas.microsoft.com/office/drawing/2014/main" val="3395953549"/>
                    </a:ext>
                  </a:extLst>
                </a:gridCol>
                <a:gridCol w="3368281">
                  <a:extLst>
                    <a:ext uri="{9D8B030D-6E8A-4147-A177-3AD203B41FA5}">
                      <a16:colId xmlns:a16="http://schemas.microsoft.com/office/drawing/2014/main" val="1498899349"/>
                    </a:ext>
                  </a:extLst>
                </a:gridCol>
              </a:tblGrid>
              <a:tr h="508410">
                <a:tc gridSpan="5">
                  <a:txBody>
                    <a:bodyPr/>
                    <a:lstStyle/>
                    <a:p>
                      <a:pPr>
                        <a:lnSpc>
                          <a:spcPct val="107000"/>
                        </a:lnSpc>
                        <a:spcAft>
                          <a:spcPts val="0"/>
                        </a:spcAft>
                      </a:pPr>
                      <a:r>
                        <a:rPr lang="en-GB" sz="3200" dirty="0">
                          <a:effectLst/>
                        </a:rPr>
                        <a:t>Table 1. Recommendation for HIV testing and reporting of association with HIV, stratified by type of guideline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1119599"/>
                  </a:ext>
                </a:extLst>
              </a:tr>
              <a:tr h="1424258">
                <a:tc>
                  <a:txBody>
                    <a:bodyPr/>
                    <a:lstStyle/>
                    <a:p>
                      <a:pPr>
                        <a:lnSpc>
                          <a:spcPct val="107000"/>
                        </a:lnSpc>
                        <a:spcAft>
                          <a:spcPts val="0"/>
                        </a:spcAft>
                      </a:pPr>
                      <a:r>
                        <a:rPr lang="en-GB"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Number of guidelines identified n (% of total)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GR guidelines where HIV testing is recommended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GR guidelines where association with HIV reported but not advise testing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GR guidelines where HIV is not mentioned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073247"/>
                  </a:ext>
                </a:extLst>
              </a:tr>
              <a:tr h="451566">
                <a:tc>
                  <a:txBody>
                    <a:bodyPr/>
                    <a:lstStyle/>
                    <a:p>
                      <a:pPr>
                        <a:lnSpc>
                          <a:spcPct val="107000"/>
                        </a:lnSpc>
                        <a:spcAft>
                          <a:spcPts val="0"/>
                        </a:spcAft>
                      </a:pPr>
                      <a:r>
                        <a:rPr lang="en-GB" sz="3200">
                          <a:effectLst/>
                        </a:rPr>
                        <a:t>All Guidelines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47 (100)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12 (26)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561340" algn="ctr"/>
                        </a:tabLst>
                      </a:pPr>
                      <a:r>
                        <a:rPr lang="en-GB" sz="3200">
                          <a:effectLst/>
                        </a:rPr>
                        <a:t>15 (32)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516255" algn="ctr"/>
                        </a:tabLst>
                      </a:pPr>
                      <a:r>
                        <a:rPr lang="en-GB" sz="3200">
                          <a:effectLst/>
                        </a:rPr>
                        <a:t>20 (42)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403574"/>
                  </a:ext>
                </a:extLst>
              </a:tr>
              <a:tr h="451566">
                <a:tc>
                  <a:txBody>
                    <a:bodyPr/>
                    <a:lstStyle/>
                    <a:p>
                      <a:pPr>
                        <a:lnSpc>
                          <a:spcPct val="107000"/>
                        </a:lnSpc>
                        <a:spcAft>
                          <a:spcPts val="0"/>
                        </a:spcAft>
                      </a:pPr>
                      <a:r>
                        <a:rPr lang="en-GB" sz="3200">
                          <a:effectLst/>
                        </a:rPr>
                        <a:t>AIDS-defining conditions (ADC)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11 (23)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2 (18)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7 (64)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(18)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376829"/>
                  </a:ext>
                </a:extLst>
              </a:tr>
              <a:tr h="451566">
                <a:tc>
                  <a:txBody>
                    <a:bodyPr/>
                    <a:lstStyle/>
                    <a:p>
                      <a:pPr>
                        <a:lnSpc>
                          <a:spcPct val="107000"/>
                        </a:lnSpc>
                        <a:spcAft>
                          <a:spcPts val="0"/>
                        </a:spcAft>
                      </a:pPr>
                      <a:r>
                        <a:rPr lang="en-GB" sz="3200">
                          <a:effectLst/>
                        </a:rPr>
                        <a:t>Indicator conditions (IC)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36 (77)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10 (28)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8 (22)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18 (50)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867098"/>
                  </a:ext>
                </a:extLst>
              </a:tr>
              <a:tr h="451566">
                <a:tc>
                  <a:txBody>
                    <a:bodyPr/>
                    <a:lstStyle/>
                    <a:p>
                      <a:pPr>
                        <a:lnSpc>
                          <a:spcPct val="107000"/>
                        </a:lnSpc>
                        <a:spcAft>
                          <a:spcPts val="0"/>
                        </a:spcAft>
                      </a:pPr>
                      <a:r>
                        <a:rPr lang="en-GB" sz="3200">
                          <a:effectLst/>
                        </a:rPr>
                        <a:t>Source of guideline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438126"/>
                  </a:ext>
                </a:extLst>
              </a:tr>
              <a:tr h="451566">
                <a:tc>
                  <a:txBody>
                    <a:bodyPr/>
                    <a:lstStyle/>
                    <a:p>
                      <a:pPr>
                        <a:lnSpc>
                          <a:spcPct val="107000"/>
                        </a:lnSpc>
                        <a:spcAft>
                          <a:spcPts val="0"/>
                        </a:spcAft>
                      </a:pPr>
                      <a:r>
                        <a:rPr lang="en-GB" sz="3200" dirty="0">
                          <a:effectLst/>
                        </a:rPr>
                        <a:t>Specialty society guidelines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41 (87)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11 (27)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14 (34)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516255" algn="ctr"/>
                        </a:tabLst>
                      </a:pPr>
                      <a:r>
                        <a:rPr lang="en-GB" sz="3200">
                          <a:effectLst/>
                        </a:rPr>
                        <a:t>16 (39)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33852"/>
                  </a:ext>
                </a:extLst>
              </a:tr>
              <a:tr h="924060">
                <a:tc>
                  <a:txBody>
                    <a:bodyPr/>
                    <a:lstStyle/>
                    <a:p>
                      <a:pPr>
                        <a:lnSpc>
                          <a:spcPct val="107000"/>
                        </a:lnSpc>
                        <a:spcAft>
                          <a:spcPts val="0"/>
                        </a:spcAft>
                      </a:pPr>
                      <a:r>
                        <a:rPr lang="en-GB" sz="3200" dirty="0">
                          <a:effectLst/>
                        </a:rPr>
                        <a:t>National Public Health Organization /Ministry of Health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6 (13)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 (17)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 (66)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649459"/>
                  </a:ext>
                </a:extLst>
              </a:tr>
              <a:tr h="451566">
                <a:tc>
                  <a:txBody>
                    <a:bodyPr/>
                    <a:lstStyle/>
                    <a:p>
                      <a:pP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002226"/>
                  </a:ext>
                </a:extLst>
              </a:tr>
              <a:tr h="1424258">
                <a:tc>
                  <a:txBody>
                    <a:bodyPr/>
                    <a:lstStyle/>
                    <a:p>
                      <a:pPr>
                        <a:lnSpc>
                          <a:spcPct val="107000"/>
                        </a:lnSpc>
                        <a:spcAft>
                          <a:spcPts val="0"/>
                        </a:spcAft>
                      </a:pPr>
                      <a:r>
                        <a:rPr lang="en-GB" sz="3200" dirty="0">
                          <a:effectLst/>
                        </a:rPr>
                        <a:t>Specialty HIV indicator conditions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Number of guidelines identified n (% of total IC per specialty)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GR guidelines where HIV testing is recommended n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GR guidelines where association with HIV reported but not advise testing 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GR guidelines where HIV is not mentioned 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4408859"/>
                  </a:ext>
                </a:extLst>
              </a:tr>
              <a:tr h="451566">
                <a:tc>
                  <a:txBody>
                    <a:bodyPr/>
                    <a:lstStyle/>
                    <a:p>
                      <a:pP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589022"/>
                  </a:ext>
                </a:extLst>
              </a:tr>
              <a:tr h="451566">
                <a:tc>
                  <a:txBody>
                    <a:bodyPr/>
                    <a:lstStyle/>
                    <a:p>
                      <a:pPr>
                        <a:lnSpc>
                          <a:spcPct val="107000"/>
                        </a:lnSpc>
                        <a:spcAft>
                          <a:spcPts val="0"/>
                        </a:spcAft>
                      </a:pPr>
                      <a:r>
                        <a:rPr lang="en-GB" sz="3200">
                          <a:effectLst/>
                        </a:rPr>
                        <a:t>Respiratory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 (50)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863954"/>
                  </a:ext>
                </a:extLst>
              </a:tr>
              <a:tr h="451566">
                <a:tc>
                  <a:txBody>
                    <a:bodyPr/>
                    <a:lstStyle/>
                    <a:p>
                      <a:pPr>
                        <a:lnSpc>
                          <a:spcPct val="107000"/>
                        </a:lnSpc>
                        <a:spcAft>
                          <a:spcPts val="0"/>
                        </a:spcAft>
                      </a:pPr>
                      <a:r>
                        <a:rPr lang="en-GB" sz="3200">
                          <a:effectLst/>
                        </a:rPr>
                        <a:t>Neurology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7 (70)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 (43)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 (57)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915232"/>
                  </a:ext>
                </a:extLst>
              </a:tr>
              <a:tr h="451566">
                <a:tc>
                  <a:txBody>
                    <a:bodyPr/>
                    <a:lstStyle/>
                    <a:p>
                      <a:pPr>
                        <a:lnSpc>
                          <a:spcPct val="107000"/>
                        </a:lnSpc>
                        <a:spcAft>
                          <a:spcPts val="0"/>
                        </a:spcAft>
                      </a:pPr>
                      <a:r>
                        <a:rPr lang="en-GB" sz="3200">
                          <a:effectLst/>
                        </a:rPr>
                        <a:t>Gastrointestinal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6 (63)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(33)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3 (50)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709350"/>
                  </a:ext>
                </a:extLst>
              </a:tr>
              <a:tr h="451566">
                <a:tc>
                  <a:txBody>
                    <a:bodyPr/>
                    <a:lstStyle/>
                    <a:p>
                      <a:pPr>
                        <a:lnSpc>
                          <a:spcPct val="107000"/>
                        </a:lnSpc>
                        <a:spcAft>
                          <a:spcPts val="0"/>
                        </a:spcAft>
                      </a:pPr>
                      <a:r>
                        <a:rPr lang="en-GB" sz="3200">
                          <a:effectLst/>
                        </a:rPr>
                        <a:t>Oncology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6 (75)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5 (83)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4811514"/>
                  </a:ext>
                </a:extLst>
              </a:tr>
              <a:tr h="451566">
                <a:tc>
                  <a:txBody>
                    <a:bodyPr/>
                    <a:lstStyle/>
                    <a:p>
                      <a:pPr>
                        <a:lnSpc>
                          <a:spcPct val="107000"/>
                        </a:lnSpc>
                        <a:spcAft>
                          <a:spcPts val="0"/>
                        </a:spcAft>
                      </a:pPr>
                      <a:r>
                        <a:rPr lang="en-GB" sz="3200">
                          <a:effectLst/>
                        </a:rPr>
                        <a:t>Haematology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 (50)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9933893"/>
                  </a:ext>
                </a:extLst>
              </a:tr>
              <a:tr h="508410">
                <a:tc>
                  <a:txBody>
                    <a:bodyPr/>
                    <a:lstStyle/>
                    <a:p>
                      <a:pPr>
                        <a:lnSpc>
                          <a:spcPct val="107000"/>
                        </a:lnSpc>
                        <a:spcAft>
                          <a:spcPts val="0"/>
                        </a:spcAft>
                      </a:pPr>
                      <a:r>
                        <a:rPr lang="en-GB" sz="3200">
                          <a:effectLst/>
                        </a:rPr>
                        <a:t>Infectious Diseases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9 (90)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5 (56)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2 (22)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009193"/>
                  </a:ext>
                </a:extLst>
              </a:tr>
              <a:tr h="451566">
                <a:tc>
                  <a:txBody>
                    <a:bodyPr/>
                    <a:lstStyle/>
                    <a:p>
                      <a:pPr>
                        <a:lnSpc>
                          <a:spcPct val="107000"/>
                        </a:lnSpc>
                        <a:spcAft>
                          <a:spcPts val="0"/>
                        </a:spcAft>
                      </a:pPr>
                      <a:r>
                        <a:rPr lang="en-GB" sz="3200">
                          <a:effectLst/>
                        </a:rPr>
                        <a:t>Renal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 (100)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1314787"/>
                  </a:ext>
                </a:extLst>
              </a:tr>
              <a:tr h="451566">
                <a:tc>
                  <a:txBody>
                    <a:bodyPr/>
                    <a:lstStyle/>
                    <a:p>
                      <a:pPr>
                        <a:lnSpc>
                          <a:spcPct val="107000"/>
                        </a:lnSpc>
                        <a:spcAft>
                          <a:spcPts val="0"/>
                        </a:spcAft>
                      </a:pPr>
                      <a:r>
                        <a:rPr lang="en-GB" sz="3200">
                          <a:effectLst/>
                        </a:rPr>
                        <a:t>Ophthalmology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0 (0)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676213"/>
                  </a:ext>
                </a:extLst>
              </a:tr>
              <a:tr h="451566">
                <a:tc>
                  <a:txBody>
                    <a:bodyPr/>
                    <a:lstStyle/>
                    <a:p>
                      <a:pPr>
                        <a:lnSpc>
                          <a:spcPct val="107000"/>
                        </a:lnSpc>
                        <a:spcAft>
                          <a:spcPts val="0"/>
                        </a:spcAft>
                      </a:pPr>
                      <a:r>
                        <a:rPr lang="en-GB" sz="3200">
                          <a:effectLst/>
                        </a:rPr>
                        <a:t>Dermatology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2 (67)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1 (50)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732070"/>
                  </a:ext>
                </a:extLst>
              </a:tr>
              <a:tr h="508410">
                <a:tc>
                  <a:txBody>
                    <a:bodyPr/>
                    <a:lstStyle/>
                    <a:p>
                      <a:pPr>
                        <a:lnSpc>
                          <a:spcPct val="107000"/>
                        </a:lnSpc>
                        <a:spcAft>
                          <a:spcPts val="0"/>
                        </a:spcAft>
                      </a:pPr>
                      <a:r>
                        <a:rPr lang="en-GB" sz="3200">
                          <a:effectLst/>
                        </a:rPr>
                        <a:t>Dental/Ear Nose Throat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0 (0)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5173469"/>
                  </a:ext>
                </a:extLst>
              </a:tr>
              <a:tr h="451566">
                <a:tc>
                  <a:txBody>
                    <a:bodyPr/>
                    <a:lstStyle/>
                    <a:p>
                      <a:pPr>
                        <a:lnSpc>
                          <a:spcPct val="107000"/>
                        </a:lnSpc>
                        <a:spcAft>
                          <a:spcPts val="0"/>
                        </a:spcAft>
                      </a:pPr>
                      <a:r>
                        <a:rPr lang="en-GB" sz="3200">
                          <a:effectLst/>
                        </a:rPr>
                        <a:t>Rheumatology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0 (0)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568620"/>
                  </a:ext>
                </a:extLst>
              </a:tr>
              <a:tr h="508410">
                <a:tc>
                  <a:txBody>
                    <a:bodyPr/>
                    <a:lstStyle/>
                    <a:p>
                      <a:pPr>
                        <a:lnSpc>
                          <a:spcPct val="107000"/>
                        </a:lnSpc>
                        <a:spcAft>
                          <a:spcPts val="0"/>
                        </a:spcAft>
                      </a:pPr>
                      <a:r>
                        <a:rPr lang="en-GB" sz="3200">
                          <a:effectLst/>
                        </a:rPr>
                        <a:t>Obstetrics and Gynaecology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1 (100)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0 (0)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0 (0)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711961"/>
                  </a:ext>
                </a:extLst>
              </a:tr>
            </a:tbl>
          </a:graphicData>
        </a:graphic>
      </p:graphicFrame>
      <p:pic>
        <p:nvPicPr>
          <p:cNvPr id="8" name="Εικόνα 7">
            <a:extLst>
              <a:ext uri="{FF2B5EF4-FFF2-40B4-BE49-F238E27FC236}">
                <a16:creationId xmlns:a16="http://schemas.microsoft.com/office/drawing/2014/main" id="{B17D6744-7CE6-405A-8B1F-3F31CB712C54}"/>
              </a:ext>
            </a:extLst>
          </p:cNvPr>
          <p:cNvPicPr>
            <a:picLocks noChangeAspect="1"/>
          </p:cNvPicPr>
          <p:nvPr/>
        </p:nvPicPr>
        <p:blipFill>
          <a:blip r:embed="rId5"/>
          <a:stretch>
            <a:fillRect/>
          </a:stretch>
        </p:blipFill>
        <p:spPr>
          <a:xfrm>
            <a:off x="15826469" y="18354501"/>
            <a:ext cx="16942902" cy="10078501"/>
          </a:xfrm>
          <a:prstGeom prst="rect">
            <a:avLst/>
          </a:prstGeom>
        </p:spPr>
      </p:pic>
      <p:pic>
        <p:nvPicPr>
          <p:cNvPr id="23" name="PEB0099">
            <a:hlinkClick r:id="" action="ppaction://media"/>
            <a:extLst>
              <a:ext uri="{FF2B5EF4-FFF2-40B4-BE49-F238E27FC236}">
                <a16:creationId xmlns:a16="http://schemas.microsoft.com/office/drawing/2014/main" id="{3B59E42F-F470-477F-8AC6-AAFBF617F8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831" y="1790516"/>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159"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827</Words>
  <Application>Microsoft Office PowerPoint</Application>
  <PresentationFormat>Benutzerdefiniert</PresentationFormat>
  <Paragraphs>123</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17</cp:revision>
  <dcterms:created xsi:type="dcterms:W3CDTF">2016-06-23T11:49:10Z</dcterms:created>
  <dcterms:modified xsi:type="dcterms:W3CDTF">2020-06-30T16:08:32Z</dcterms:modified>
</cp:coreProperties>
</file>